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y="5143500" cx="9144000"/>
  <p:notesSz cx="6858000" cy="9144000"/>
  <p:embeddedFontLst>
    <p:embeddedFont>
      <p:font typeface="Raleway"/>
      <p:regular r:id="rId45"/>
      <p:bold r:id="rId46"/>
      <p:italic r:id="rId47"/>
      <p:boldItalic r:id="rId48"/>
    </p:embeddedFont>
    <p:embeddedFont>
      <p:font typeface="Lato"/>
      <p:regular r:id="rId49"/>
      <p:bold r:id="rId50"/>
      <p:italic r:id="rId51"/>
      <p:boldItalic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font" Target="fonts/Raleway-bold.fntdata"/><Relationship Id="rId45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Raleway-boldItalic.fntdata"/><Relationship Id="rId47" Type="http://schemas.openxmlformats.org/officeDocument/2006/relationships/font" Target="fonts/Raleway-italic.fntdata"/><Relationship Id="rId49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Lato-italic.fntdata"/><Relationship Id="rId50" Type="http://schemas.openxmlformats.org/officeDocument/2006/relationships/font" Target="fonts/Lato-bold.fntdata"/><Relationship Id="rId52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91c6b5e81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91c6b5e81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980d7d070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980d7d070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91c6b5e81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91c6b5e81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980d7d070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980d7d070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91c6b5e81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91c6b5e81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980d7d070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980d7d070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91c6b5e81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91c6b5e81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91c6b5e81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91c6b5e81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91c6b5e810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91c6b5e810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980d7d0703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980d7d0703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b9a0b074_1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b9a0b074_1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980d7d0703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980d7d0703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91c6b5e81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91c6b5e81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980d7d0703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980d7d0703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980d7d0703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980d7d0703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980d7d0703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980d7d0703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91c6b5e810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91c6b5e81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91c6b5e810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91c6b5e810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91c6b5e810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91c6b5e810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91c6b5e81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91c6b5e81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91c6b5e810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91c6b5e810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91c6b5e810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91c6b5e810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91c6b5e810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91c6b5e810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91c6b5e81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91c6b5e81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91c6b5e810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91c6b5e810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91c6b5e81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91c6b5e81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91c6b5e810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91c6b5e810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91c6b5e810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91c6b5e810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91c6b5e810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91c6b5e810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91c6b5e810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91c6b5e810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91c6b5e810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91c6b5e810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980d7d0703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980d7d0703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91c6b5e81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91c6b5e81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91c6b5e81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91c6b5e81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980d7d07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980d7d07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980d7d070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980d7d070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980d7d0703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980d7d0703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980d7d0703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980d7d0703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«Hacia otras narrativas de las vejeces rurales». Cinco años del Congreso de Periodismo y Repoblación de Urriés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>
                <a:latin typeface="Arial"/>
                <a:ea typeface="Arial"/>
                <a:cs typeface="Arial"/>
                <a:sym typeface="Arial"/>
              </a:rPr>
              <a:t>Reunir gente</a:t>
            </a:r>
            <a:endParaRPr sz="7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1056875" y="616525"/>
            <a:ext cx="74334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Periodismo despoblado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Sin redacciones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Sin salarios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Online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1056875" y="616525"/>
            <a:ext cx="74334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Pueblos despoblados de periodistas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Sin corresponsales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Sin interés “global”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1074500" y="52845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Urriés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40 habitantes censados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Cinco villas Aragón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Región de la despoblación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1167950" y="616525"/>
            <a:ext cx="69897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Armando Soria, alcalde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«Armar»</a:t>
            </a:r>
            <a:endParaRPr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s" sz="2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«Reunir, hacer acopio de las condiciones de ánimo necesarias para lograr algún fin o resistir alguna contrariedad». </a:t>
            </a:r>
            <a:endParaRPr b="0" sz="23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1" lang="es" sz="2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Armarse DE valor, DE paciencia.</a:t>
            </a:r>
            <a:endParaRPr b="0" i="1" sz="23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1268250" y="1056900"/>
            <a:ext cx="71691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Armar un congreso para que el periodismo mejore los pueblos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1074500" y="52845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Congreso de Periodismo y Repoblación de Urriés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Sin gurús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 periodistas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 el pueblo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1074500" y="52845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No ha sido un congreso. Ha sido una: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Reunión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Libre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Sincera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1074500" y="52845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sido un retrato del periodismo rural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Servicio público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Tenaz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Femenino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634125" y="528450"/>
            <a:ext cx="82260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Ha conectado a periodistas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Solos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Iguales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Pobres, pero sin objetivo negocio únicamente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585450" y="528450"/>
            <a:ext cx="8175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sido pueblo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Porque no solo han participado periodistas, sino también vecinos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4074" y="604163"/>
            <a:ext cx="6995875" cy="393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585450" y="528450"/>
            <a:ext cx="8175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sido pueblo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Porque no distingues cuándo interviene una vecina o una periodista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type="title"/>
          </p:nvPr>
        </p:nvSpPr>
        <p:spPr>
          <a:xfrm>
            <a:off x="585450" y="528450"/>
            <a:ext cx="8175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sido pueblo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Porque no ha tratado la vejez como un tema aparte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/>
          <p:nvPr>
            <p:ph type="title"/>
          </p:nvPr>
        </p:nvSpPr>
        <p:spPr>
          <a:xfrm>
            <a:off x="585450" y="528450"/>
            <a:ext cx="8175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recuperado ciudadanía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Del cabreo de 2018 al orgullo rural de 2022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5"/>
          <p:cNvSpPr txBox="1"/>
          <p:nvPr>
            <p:ph type="title"/>
          </p:nvPr>
        </p:nvSpPr>
        <p:spPr>
          <a:xfrm>
            <a:off x="968700" y="528450"/>
            <a:ext cx="74991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Ha superado la edad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Periodistas jóvenes informando a población mayor, sin que sea extraordinario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>
            <p:ph type="title"/>
          </p:nvPr>
        </p:nvSpPr>
        <p:spPr>
          <a:xfrm>
            <a:off x="585450" y="528450"/>
            <a:ext cx="8175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“Envejece en tu pueblo”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“Vente a mi casa y no tendrás que hacer nada”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>
            <p:ph type="title"/>
          </p:nvPr>
        </p:nvSpPr>
        <p:spPr>
          <a:xfrm>
            <a:off x="1066325" y="528450"/>
            <a:ext cx="78198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Cinco años difíciles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Decadencia económica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Aislamiento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Frustración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Arial"/>
              <a:buChar char="●"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Miedo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8"/>
          <p:cNvSpPr txBox="1"/>
          <p:nvPr>
            <p:ph type="title"/>
          </p:nvPr>
        </p:nvSpPr>
        <p:spPr>
          <a:xfrm>
            <a:off x="1004050" y="528450"/>
            <a:ext cx="74157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Urriés h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a cuestionado el retrato oficial del pueblo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«Ecce homo»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9"/>
          <p:cNvSpPr txBox="1"/>
          <p:nvPr>
            <p:ph type="title"/>
          </p:nvPr>
        </p:nvSpPr>
        <p:spPr>
          <a:xfrm>
            <a:off x="1004050" y="528450"/>
            <a:ext cx="74157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Urriés ha recuperado la función del periodismo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Vecinas y vecinos, sin etiquetas. Sin targets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0"/>
          <p:cNvSpPr txBox="1"/>
          <p:nvPr>
            <p:ph type="title"/>
          </p:nvPr>
        </p:nvSpPr>
        <p:spPr>
          <a:xfrm>
            <a:off x="1021650" y="81750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 de 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gente</a:t>
            </a: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en lugar de periodismo global de teletipos y redes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1"/>
          <p:cNvSpPr txBox="1"/>
          <p:nvPr>
            <p:ph type="title"/>
          </p:nvPr>
        </p:nvSpPr>
        <p:spPr>
          <a:xfrm>
            <a:off x="1162600" y="817500"/>
            <a:ext cx="71514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 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implicado en su lugar</a:t>
            </a: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y no periodismo de multinacional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1273425" y="616525"/>
            <a:ext cx="7239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Ecce Homo de Borja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2012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es" sz="2300">
                <a:latin typeface="Arial"/>
                <a:ea typeface="Arial"/>
                <a:cs typeface="Arial"/>
                <a:sym typeface="Arial"/>
              </a:rPr>
            </a:br>
            <a:r>
              <a:rPr b="0" lang="es" sz="2300">
                <a:latin typeface="Arial"/>
                <a:ea typeface="Arial"/>
                <a:cs typeface="Arial"/>
                <a:sym typeface="Arial"/>
              </a:rPr>
              <a:t>Primera entrada en la Wikipedia de «ecce homo»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2"/>
          <p:cNvSpPr txBox="1"/>
          <p:nvPr>
            <p:ph type="title"/>
          </p:nvPr>
        </p:nvSpPr>
        <p:spPr>
          <a:xfrm>
            <a:off x="943025" y="660275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 de 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colaboración</a:t>
            </a: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frente al periodismo competitivo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3"/>
          <p:cNvSpPr txBox="1"/>
          <p:nvPr>
            <p:ph type="title"/>
          </p:nvPr>
        </p:nvSpPr>
        <p:spPr>
          <a:xfrm>
            <a:off x="1016825" y="70900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 de 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participación</a:t>
            </a: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en lugar </a:t>
            </a:r>
            <a:b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 gente opinando en Twitter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4"/>
          <p:cNvSpPr txBox="1"/>
          <p:nvPr>
            <p:ph type="title"/>
          </p:nvPr>
        </p:nvSpPr>
        <p:spPr>
          <a:xfrm>
            <a:off x="933575" y="817500"/>
            <a:ext cx="7662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 de 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proyectos</a:t>
            </a:r>
            <a:r>
              <a:rPr lang="e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en lugar de periodismo de eventos y negocios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5"/>
          <p:cNvSpPr txBox="1"/>
          <p:nvPr>
            <p:ph type="title"/>
          </p:nvPr>
        </p:nvSpPr>
        <p:spPr>
          <a:xfrm>
            <a:off x="686975" y="616525"/>
            <a:ext cx="82260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«Reunir, hacer acopio de las condiciones de ánimo necesarias para lograr algún fin o resistir alguna contrariedad» 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6"/>
          <p:cNvSpPr txBox="1"/>
          <p:nvPr>
            <p:ph type="title"/>
          </p:nvPr>
        </p:nvSpPr>
        <p:spPr>
          <a:xfrm>
            <a:off x="1542225" y="817500"/>
            <a:ext cx="70890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Hemos reunido a muchos pueblos </a:t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en 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Urriés</a:t>
            </a:r>
            <a:endParaRPr b="0" i="1"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7"/>
          <p:cNvSpPr txBox="1"/>
          <p:nvPr>
            <p:ph type="title"/>
          </p:nvPr>
        </p:nvSpPr>
        <p:spPr>
          <a:xfrm>
            <a:off x="1542225" y="817500"/>
            <a:ext cx="70890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Hemos reunido </a:t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mucha ilusión </a:t>
            </a:r>
            <a:br>
              <a:rPr lang="es" sz="6000">
                <a:latin typeface="Arial"/>
                <a:ea typeface="Arial"/>
                <a:cs typeface="Arial"/>
                <a:sym typeface="Arial"/>
              </a:rPr>
            </a:br>
            <a:r>
              <a:rPr lang="es" sz="6000">
                <a:latin typeface="Arial"/>
                <a:ea typeface="Arial"/>
                <a:cs typeface="Arial"/>
                <a:sym typeface="Arial"/>
              </a:rPr>
              <a:t>en 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Urriés</a:t>
            </a:r>
            <a:endParaRPr b="0" i="1"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8"/>
          <p:cNvSpPr txBox="1"/>
          <p:nvPr>
            <p:ph type="title"/>
          </p:nvPr>
        </p:nvSpPr>
        <p:spPr>
          <a:xfrm>
            <a:off x="1176800" y="817500"/>
            <a:ext cx="74544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Yo he renovado</a:t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mi ilusión por el 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periodismo</a:t>
            </a:r>
            <a:endParaRPr b="0" i="1" sz="6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9"/>
          <p:cNvSpPr txBox="1"/>
          <p:nvPr>
            <p:ph type="title"/>
          </p:nvPr>
        </p:nvSpPr>
        <p:spPr>
          <a:xfrm>
            <a:off x="1213825" y="482950"/>
            <a:ext cx="70890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Tenemos un proyecto:</a:t>
            </a:r>
            <a:r>
              <a:rPr lang="es" sz="6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crear una red con toda la gente de U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rriés</a:t>
            </a:r>
            <a:endParaRPr b="0" i="1"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50"/>
          <p:cNvSpPr txBox="1"/>
          <p:nvPr>
            <p:ph type="title"/>
          </p:nvPr>
        </p:nvSpPr>
        <p:spPr>
          <a:xfrm>
            <a:off x="476000" y="817500"/>
            <a:ext cx="8409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Y un tema para 2023:</a:t>
            </a:r>
            <a:br>
              <a:rPr lang="es" sz="6000">
                <a:latin typeface="Arial"/>
                <a:ea typeface="Arial"/>
                <a:cs typeface="Arial"/>
                <a:sym typeface="Arial"/>
              </a:rPr>
            </a:b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Quizá el problema sea la</a:t>
            </a:r>
            <a:r>
              <a:rPr lang="es" sz="6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6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España saturada</a:t>
            </a:r>
            <a:endParaRPr b="0" i="1"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1"/>
          <p:cNvSpPr txBox="1"/>
          <p:nvPr>
            <p:ph type="title"/>
          </p:nvPr>
        </p:nvSpPr>
        <p:spPr>
          <a:xfrm>
            <a:off x="2024850" y="817500"/>
            <a:ext cx="5094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latin typeface="Arial"/>
                <a:ea typeface="Arial"/>
                <a:cs typeface="Arial"/>
                <a:sym typeface="Arial"/>
              </a:rPr>
              <a:t>Gracias</a:t>
            </a:r>
            <a:br>
              <a:rPr lang="es" sz="6000">
                <a:latin typeface="Arial"/>
                <a:ea typeface="Arial"/>
                <a:cs typeface="Arial"/>
                <a:sym typeface="Arial"/>
              </a:rPr>
            </a:b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0" lang="es" sz="2300">
                <a:latin typeface="Arial"/>
                <a:ea typeface="Arial"/>
                <a:cs typeface="Arial"/>
                <a:sym typeface="Arial"/>
              </a:rPr>
              <a:t>davidremartinez@gmail.com</a:t>
            </a:r>
            <a:endParaRPr b="0" i="1"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1289850" y="687000"/>
            <a:ext cx="6885900" cy="37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El pueblo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Misa, ignorancia, aislamiento, mujer y, sobre todo, vejez</a:t>
            </a:r>
            <a:endParaRPr b="0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200" y="489324"/>
            <a:ext cx="2620649" cy="4112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1273425" y="616525"/>
            <a:ext cx="7239300" cy="35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Sergio del Molino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2016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es" sz="2300">
                <a:latin typeface="Arial"/>
                <a:ea typeface="Arial"/>
                <a:cs typeface="Arial"/>
                <a:sym typeface="Arial"/>
              </a:rPr>
            </a:br>
            <a:r>
              <a:rPr b="0" lang="es" sz="2300">
                <a:latin typeface="Arial"/>
                <a:ea typeface="Arial"/>
                <a:cs typeface="Arial"/>
                <a:sym typeface="Arial"/>
              </a:rPr>
              <a:t>Libro del año en El País, El Periódico, La Vanguardia y The New York Times en español.</a:t>
            </a:r>
            <a:endParaRPr b="0" i="1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1289850" y="687000"/>
            <a:ext cx="6885900" cy="37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Los pueblos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Muerte</a:t>
            </a:r>
            <a:endParaRPr b="0" sz="23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965800" y="687000"/>
            <a:ext cx="7614300" cy="37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Arial"/>
                <a:ea typeface="Arial"/>
                <a:cs typeface="Arial"/>
                <a:sym typeface="Arial"/>
              </a:rPr>
              <a:t>Reacción de los</a:t>
            </a:r>
            <a:r>
              <a:rPr lang="es">
                <a:latin typeface="Arial"/>
                <a:ea typeface="Arial"/>
                <a:cs typeface="Arial"/>
                <a:sym typeface="Arial"/>
              </a:rPr>
              <a:t> pueblos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España vaciada, no vacía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lang="es" sz="23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 aún viva desde el siglo XX</a:t>
            </a:r>
            <a:endParaRPr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2638" y="489037"/>
            <a:ext cx="6338725" cy="416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